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5/24/2018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HO2zVYB1TMc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ccFRFPvSGFc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Cooperative Intersection Management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Masoud</a:t>
            </a:r>
            <a:r>
              <a:rPr lang="en-US" dirty="0" smtClean="0"/>
              <a:t> Bashiri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938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829251"/>
          </a:xfrm>
        </p:spPr>
        <p:txBody>
          <a:bodyPr/>
          <a:lstStyle/>
          <a:p>
            <a:r>
              <a:rPr lang="en-US" dirty="0" smtClean="0"/>
              <a:t>Problem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368731"/>
            <a:ext cx="9601196" cy="3866605"/>
          </a:xfrm>
        </p:spPr>
        <p:txBody>
          <a:bodyPr>
            <a:normAutofit fontScale="85000" lnSpcReduction="20000"/>
          </a:bodyPr>
          <a:lstStyle/>
          <a:p>
            <a:r>
              <a:rPr lang="en-US" sz="1800" dirty="0" smtClean="0"/>
              <a:t>Autonomous control of a junction where two or more roads cross (intersection), leveraging the advances in technology (connected and autonomous vehicles, WAVE/DSRC), considering the following objectives and assumptions</a:t>
            </a:r>
          </a:p>
          <a:p>
            <a:pPr lvl="1"/>
            <a:r>
              <a:rPr lang="en-US" sz="1800" dirty="0" smtClean="0"/>
              <a:t>Provide Safety Guarantee (No collisions)</a:t>
            </a:r>
          </a:p>
          <a:p>
            <a:pPr lvl="1"/>
            <a:r>
              <a:rPr lang="en-US" sz="1800" dirty="0" smtClean="0"/>
              <a:t>Minimize travel time per vehicle (minimize delay)</a:t>
            </a:r>
          </a:p>
          <a:p>
            <a:pPr lvl="1"/>
            <a:r>
              <a:rPr lang="en-US" sz="1800" dirty="0" smtClean="0"/>
              <a:t>Maximize intersection throughput</a:t>
            </a:r>
          </a:p>
          <a:p>
            <a:pPr lvl="1"/>
            <a:r>
              <a:rPr lang="en-US" sz="1800" dirty="0" smtClean="0"/>
              <a:t>Maximize reliability, e.g. minimizing variance in delay</a:t>
            </a:r>
          </a:p>
          <a:p>
            <a:pPr lvl="1"/>
            <a:r>
              <a:rPr lang="en-US" sz="1800" dirty="0" smtClean="0"/>
              <a:t>Minimize Fuel Consumption, Emissions</a:t>
            </a:r>
          </a:p>
          <a:p>
            <a:r>
              <a:rPr lang="en-US" sz="1800" dirty="0" smtClean="0"/>
              <a:t>Assumptions:</a:t>
            </a:r>
          </a:p>
          <a:p>
            <a:pPr lvl="1"/>
            <a:r>
              <a:rPr lang="en-US" sz="1400" dirty="0" smtClean="0"/>
              <a:t>Connected and Automated Vehicles (CAVs) and Human-operated Vehicles</a:t>
            </a:r>
          </a:p>
          <a:p>
            <a:pPr lvl="1"/>
            <a:r>
              <a:rPr lang="en-US" sz="1400" dirty="0" smtClean="0"/>
              <a:t>Intersection geometry is known</a:t>
            </a:r>
          </a:p>
          <a:p>
            <a:pPr lvl="1"/>
            <a:r>
              <a:rPr lang="en-US" sz="1400" dirty="0" smtClean="0"/>
              <a:t>CAVs have access to a digital map of the roads including the intersections</a:t>
            </a:r>
          </a:p>
          <a:p>
            <a:pPr lvl="1"/>
            <a:r>
              <a:rPr lang="en-US" sz="1400" dirty="0" smtClean="0"/>
              <a:t>Vehicle dynamics are not completely known</a:t>
            </a:r>
          </a:p>
          <a:p>
            <a:pPr lvl="1"/>
            <a:r>
              <a:rPr lang="en-US" sz="1400" smtClean="0"/>
              <a:t>DSRC communication</a:t>
            </a:r>
            <a:endParaRPr lang="en-US" sz="1400" dirty="0" smtClean="0"/>
          </a:p>
          <a:p>
            <a:pPr lvl="1"/>
            <a:endParaRPr lang="en-US" sz="1400" dirty="0" smtClean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7874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Previous Work</a:t>
            </a:r>
            <a:br>
              <a:rPr lang="en-US" dirty="0" smtClean="0"/>
            </a:br>
            <a:r>
              <a:rPr lang="en-US" dirty="0" smtClean="0"/>
              <a:t>AIM Project in UT at Austin, Prof. Stone</a:t>
            </a:r>
            <a:endParaRPr lang="en-US" dirty="0"/>
          </a:p>
        </p:txBody>
      </p:sp>
      <p:pic>
        <p:nvPicPr>
          <p:cNvPr id="8" name="HO2zVYB1TMc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556389" y="2882537"/>
            <a:ext cx="6130836" cy="344859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95402" y="2882537"/>
            <a:ext cx="37991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Tile-Reservation based policy, FCFS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Centralized approach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Second order dynamics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Communication Protocol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High Computational Complexity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High Communication Overhead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Near Optimal Performance and safe, assuming no sensing and actuation noise, at 100% market penetration rate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62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AIM </a:t>
            </a:r>
            <a:r>
              <a:rPr lang="en-US" dirty="0"/>
              <a:t>Project in UT at Austin, Prof. </a:t>
            </a:r>
            <a:r>
              <a:rPr lang="en-US" dirty="0" smtClean="0"/>
              <a:t>Stone</a:t>
            </a:r>
            <a:br>
              <a:rPr lang="en-US" dirty="0" smtClean="0"/>
            </a:br>
            <a:r>
              <a:rPr lang="en-US" dirty="0" smtClean="0"/>
              <a:t>Considering Human-operated Vehicles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1595" y="2573048"/>
            <a:ext cx="5636622" cy="3318936"/>
          </a:xfrm>
        </p:spPr>
        <p:txBody>
          <a:bodyPr/>
          <a:lstStyle/>
          <a:p>
            <a:r>
              <a:rPr lang="en-US" dirty="0" smtClean="0"/>
              <a:t>Mixing AIM with Traffic Lights</a:t>
            </a:r>
          </a:p>
          <a:p>
            <a:r>
              <a:rPr lang="en-US" dirty="0" smtClean="0"/>
              <a:t>Detecting Active Green Trajectories</a:t>
            </a:r>
          </a:p>
          <a:p>
            <a:pPr lvl="1"/>
            <a:r>
              <a:rPr lang="en-US" dirty="0" smtClean="0"/>
              <a:t>(V-R)&gt;0 </a:t>
            </a:r>
            <a:r>
              <a:rPr lang="en-US" dirty="0" smtClean="0">
                <a:sym typeface="Wingdings" panose="05000000000000000000" pitchFamily="2" charset="2"/>
              </a:rPr>
              <a:t> Human-operated Vehicles present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V:  # of Detected Vehicles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R: # of Requests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2157" y="2410528"/>
            <a:ext cx="4347000" cy="392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00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V2V-based and offline pattern arrival selection</a:t>
            </a:r>
            <a:br>
              <a:rPr lang="en-US" dirty="0" smtClean="0"/>
            </a:br>
            <a:r>
              <a:rPr lang="en-US" dirty="0" smtClean="0"/>
              <a:t>CMU, Prof. </a:t>
            </a:r>
            <a:r>
              <a:rPr lang="en-US" dirty="0" err="1" smtClean="0"/>
              <a:t>Rajkumar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096" y="2285999"/>
            <a:ext cx="3920428" cy="407719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7120" y="2293561"/>
            <a:ext cx="4214949" cy="402363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25524" y="2429691"/>
            <a:ext cx="13933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2-Beat Arrival Pattern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540137" y="5393865"/>
            <a:ext cx="8969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4-Beat Arrival Pattern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66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V2V-based and offline pattern arrival selection</a:t>
            </a:r>
            <a:br>
              <a:rPr lang="en-US" dirty="0" smtClean="0"/>
            </a:br>
            <a:r>
              <a:rPr lang="en-US" dirty="0" smtClean="0"/>
              <a:t>CMU, Prof. </a:t>
            </a:r>
            <a:r>
              <a:rPr lang="en-US" dirty="0" err="1" smtClean="0"/>
              <a:t>Rajkumar</a:t>
            </a:r>
            <a:endParaRPr lang="en-US" dirty="0"/>
          </a:p>
        </p:txBody>
      </p:sp>
      <p:pic>
        <p:nvPicPr>
          <p:cNvPr id="4" name="ccFRFPvSGFc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399315" y="2795815"/>
            <a:ext cx="6287588" cy="3536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7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Previous methods’ disadvantages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7424" y="2600475"/>
            <a:ext cx="3746863" cy="331893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AIM</a:t>
            </a:r>
          </a:p>
          <a:p>
            <a:pPr lvl="1"/>
            <a:r>
              <a:rPr lang="en-US" dirty="0" smtClean="0"/>
              <a:t>Computational Complexity</a:t>
            </a:r>
          </a:p>
          <a:p>
            <a:pPr lvl="1"/>
            <a:r>
              <a:rPr lang="en-US" dirty="0" smtClean="0"/>
              <a:t>No consideration for DSRC bandwidth limit</a:t>
            </a:r>
          </a:p>
          <a:p>
            <a:pPr lvl="1"/>
            <a:r>
              <a:rPr lang="en-US" dirty="0" smtClean="0"/>
              <a:t>Simplistic assumptions on vehicle dynamics, communication</a:t>
            </a:r>
          </a:p>
          <a:p>
            <a:pPr lvl="1"/>
            <a:r>
              <a:rPr lang="en-US" dirty="0" smtClean="0"/>
              <a:t>No consideration for sensing and actuation noise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56762" y="2600475"/>
            <a:ext cx="2862941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Arrival Patterns</a:t>
            </a:r>
          </a:p>
          <a:p>
            <a:pPr lvl="1"/>
            <a:r>
              <a:rPr lang="en-US" dirty="0" smtClean="0"/>
              <a:t>A naïve solution</a:t>
            </a:r>
            <a:endParaRPr lang="en-US" dirty="0"/>
          </a:p>
          <a:p>
            <a:pPr lvl="1"/>
            <a:r>
              <a:rPr lang="en-US" dirty="0" smtClean="0"/>
              <a:t>No Supervision</a:t>
            </a:r>
          </a:p>
          <a:p>
            <a:pPr lvl="1"/>
            <a:r>
              <a:rPr lang="en-US" dirty="0" smtClean="0"/>
              <a:t>No flexibility to include human-driven vehicles, cyclists and pedestrians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622177" y="2600475"/>
            <a:ext cx="4029891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Optimization-based Methods</a:t>
            </a:r>
          </a:p>
          <a:p>
            <a:pPr lvl="1"/>
            <a:r>
              <a:rPr lang="en-US" dirty="0" smtClean="0"/>
              <a:t>All of AIM’s disadvantages</a:t>
            </a:r>
          </a:p>
          <a:p>
            <a:pPr lvl="1"/>
            <a:r>
              <a:rPr lang="en-US" dirty="0" smtClean="0"/>
              <a:t>Heavily rely on communications</a:t>
            </a:r>
          </a:p>
          <a:p>
            <a:pPr lvl="1"/>
            <a:r>
              <a:rPr lang="en-US" dirty="0" smtClean="0"/>
              <a:t>Lack of robustness with respect to the size of the problem, noise, …</a:t>
            </a:r>
          </a:p>
          <a:p>
            <a:pPr lvl="1"/>
            <a:r>
              <a:rPr lang="en-US" dirty="0" smtClean="0"/>
              <a:t>No work on human-driven vehicles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2216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556931"/>
            <a:ext cx="9601196" cy="364357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Dividing the problem into two sub-problems of scheduling and motion planning</a:t>
            </a:r>
          </a:p>
          <a:p>
            <a:r>
              <a:rPr lang="en-US" dirty="0" smtClean="0"/>
              <a:t>A centralized approach</a:t>
            </a:r>
          </a:p>
          <a:p>
            <a:r>
              <a:rPr lang="en-US" dirty="0" smtClean="0"/>
              <a:t>Receive requests, simulate all possible schedules, pick the schedule that minimizes a certain cost function, e.g. minimizing total expected delay</a:t>
            </a:r>
          </a:p>
          <a:p>
            <a:r>
              <a:rPr lang="en-US" dirty="0" smtClean="0"/>
              <a:t>Two options for motion planning: </a:t>
            </a:r>
          </a:p>
          <a:p>
            <a:pPr lvl="1"/>
            <a:r>
              <a:rPr lang="en-US" dirty="0" smtClean="0"/>
              <a:t>centralized controller decides and communicates it to the vehicles</a:t>
            </a:r>
          </a:p>
          <a:p>
            <a:pPr lvl="1"/>
            <a:r>
              <a:rPr lang="en-US" dirty="0" smtClean="0"/>
              <a:t>Vehicles receive an expected arrival time from the controller and take the appropriate deceleration to arrive at the expected 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7821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1001</TotalTime>
  <Words>354</Words>
  <Application>Microsoft Office PowerPoint</Application>
  <PresentationFormat>Widescreen</PresentationFormat>
  <Paragraphs>55</Paragraphs>
  <Slides>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Garamond</vt:lpstr>
      <vt:lpstr>Wingdings</vt:lpstr>
      <vt:lpstr>Organic</vt:lpstr>
      <vt:lpstr>Cooperative Intersection Management</vt:lpstr>
      <vt:lpstr>Problem Statement</vt:lpstr>
      <vt:lpstr>Previous Work AIM Project in UT at Austin, Prof. Stone</vt:lpstr>
      <vt:lpstr>AIM Project in UT at Austin, Prof. Stone Considering Human-operated Vehicles</vt:lpstr>
      <vt:lpstr>V2V-based and offline pattern arrival selection CMU, Prof. Rajkumar</vt:lpstr>
      <vt:lpstr>V2V-based and offline pattern arrival selection CMU, Prof. Rajkumar</vt:lpstr>
      <vt:lpstr>Previous methods’ disadvantages</vt:lpstr>
      <vt:lpstr>Proposed Method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Cooperative Intersection Management</dc:title>
  <dc:creator>Ashkan Bashiri</dc:creator>
  <cp:lastModifiedBy>Ashkan Bashiri</cp:lastModifiedBy>
  <cp:revision>18</cp:revision>
  <dcterms:created xsi:type="dcterms:W3CDTF">2018-05-16T21:34:37Z</dcterms:created>
  <dcterms:modified xsi:type="dcterms:W3CDTF">2018-05-24T15:43:25Z</dcterms:modified>
</cp:coreProperties>
</file>